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69" r:id="rId3"/>
    <p:sldId id="258" r:id="rId4"/>
    <p:sldId id="257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03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23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07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871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65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912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865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9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15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00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61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54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39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5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61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0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20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A836694-FC77-4A90-9189-F4DE1C4D185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7624D3-CE72-40B2-8CD8-85D467187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23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Аспекты сетевой безопасности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Панюшин Даниил</a:t>
            </a:r>
            <a:br>
              <a:rPr lang="ru-RU" dirty="0" smtClean="0"/>
            </a:br>
            <a:r>
              <a:rPr lang="ru-RU" dirty="0" smtClean="0"/>
              <a:t>19Б32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58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618" y="722811"/>
            <a:ext cx="10515600" cy="72344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Достижение безопасности </a:t>
            </a:r>
            <a:r>
              <a:rPr lang="ru-RU" sz="4000" b="1" dirty="0" smtClean="0"/>
              <a:t>сети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48" y="966652"/>
            <a:ext cx="11397343" cy="48332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	Механизмы</a:t>
            </a:r>
            <a:r>
              <a:rPr lang="ru-RU" sz="2400" dirty="0"/>
              <a:t>, используемые для достижения </a:t>
            </a:r>
            <a:r>
              <a:rPr lang="ru-RU" sz="2400" dirty="0" smtClean="0"/>
              <a:t>обеспечения безопасности сети, </a:t>
            </a:r>
            <a:r>
              <a:rPr lang="ru-RU" sz="2400" dirty="0"/>
              <a:t>очень сложны</a:t>
            </a:r>
            <a:r>
              <a:rPr lang="ru-RU" sz="2400" dirty="0" smtClean="0"/>
              <a:t>, хотя может показаться обратное.</a:t>
            </a:r>
            <a:endParaRPr lang="ru-RU" sz="2400" dirty="0"/>
          </a:p>
          <a:p>
            <a:pPr marL="0" indent="0">
              <a:buNone/>
            </a:pPr>
            <a:r>
              <a:rPr lang="ru-RU" sz="2400" b="1" dirty="0" smtClean="0"/>
              <a:t>	Международный </a:t>
            </a:r>
            <a:r>
              <a:rPr lang="ru-RU" sz="2400" b="1" dirty="0"/>
              <a:t>союз электросвязи</a:t>
            </a:r>
            <a:r>
              <a:rPr lang="ru-RU" sz="2400" dirty="0"/>
              <a:t> (МСЭ) в своей рекомендации по архитектуре безопасности X.800 определил определенные механизмы для стандартизации методов обеспечения безопасности сети. </a:t>
            </a:r>
          </a:p>
        </p:txBody>
      </p:sp>
    </p:spTree>
    <p:extLst>
      <p:ext uri="{BB962C8B-B14F-4D97-AF65-F5344CB8AC3E}">
        <p14:creationId xmlns:p14="http://schemas.microsoft.com/office/powerpoint/2010/main" val="181505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4327" y="461554"/>
            <a:ext cx="9905998" cy="9405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Некоторые из этих механизмов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96" y="1521822"/>
            <a:ext cx="6182495" cy="4844144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Шифрование</a:t>
            </a:r>
            <a:r>
              <a:rPr lang="ru-RU" sz="2400" dirty="0"/>
              <a:t> </a:t>
            </a:r>
            <a:endParaRPr lang="ru-RU" sz="2400" dirty="0" smtClean="0"/>
          </a:p>
          <a:p>
            <a:r>
              <a:rPr lang="ru-RU" sz="2400" b="1" dirty="0" smtClean="0"/>
              <a:t>Цифровые подписи</a:t>
            </a:r>
            <a:endParaRPr lang="ru-RU" sz="2400" dirty="0"/>
          </a:p>
          <a:p>
            <a:r>
              <a:rPr lang="ru-RU" sz="2400" b="1" dirty="0"/>
              <a:t>Контроль </a:t>
            </a:r>
            <a:r>
              <a:rPr lang="ru-RU" sz="2400" b="1" dirty="0" smtClean="0"/>
              <a:t>доступа</a:t>
            </a:r>
          </a:p>
          <a:p>
            <a:pPr marL="0" indent="0">
              <a:buNone/>
            </a:pPr>
            <a:r>
              <a:rPr lang="ru-RU" sz="2400" dirty="0" smtClean="0"/>
              <a:t>	Разработав </a:t>
            </a:r>
            <a:r>
              <a:rPr lang="ru-RU" sz="2400" dirty="0"/>
              <a:t>и идентифицировав различные механизмы безопасности для обеспечения безопасности сети, важно решить, где их применять; как физически (в каком месте), так и логически (на каком уровне архитектуры, такой как TCP / IP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4" name="Picture 2" descr="https://ram32.ru/wp-content/uploads/2013/11/network_secur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91" y="1689463"/>
            <a:ext cx="5259978" cy="39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4325" y="726848"/>
            <a:ext cx="10515600" cy="5144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/>
              <a:t>Механизмы безопасности на сетевых </a:t>
            </a:r>
            <a:r>
              <a:rPr lang="ru-RU" sz="4000" b="1" dirty="0" smtClean="0"/>
              <a:t>уровнях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984069"/>
            <a:ext cx="11329852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 smtClean="0"/>
              <a:t>	Безопасность </a:t>
            </a:r>
            <a:r>
              <a:rPr lang="ru-RU" sz="2400" b="1" dirty="0"/>
              <a:t>на уровне приложений</a:t>
            </a:r>
            <a:r>
              <a:rPr lang="ru-RU" sz="2400" dirty="0"/>
              <a:t> — меры безопасности, </a:t>
            </a:r>
            <a:r>
              <a:rPr lang="ru-RU" sz="2400" dirty="0" smtClean="0"/>
              <a:t>используемые на </a:t>
            </a:r>
            <a:r>
              <a:rPr lang="ru-RU" sz="2400" dirty="0"/>
              <a:t>этом уровне, зависят от конкретного приложения. Различные типы приложений потребуют отдельных мер безопасности. 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	Считается</a:t>
            </a:r>
            <a:r>
              <a:rPr lang="ru-RU" sz="2400" dirty="0"/>
              <a:t>, что разработка </a:t>
            </a:r>
            <a:r>
              <a:rPr lang="ru-RU" sz="2400" dirty="0" err="1" smtClean="0"/>
              <a:t>криптографически</a:t>
            </a:r>
            <a:r>
              <a:rPr lang="ru-RU" sz="2400" dirty="0" smtClean="0"/>
              <a:t> обоснованного </a:t>
            </a:r>
            <a:r>
              <a:rPr lang="ru-RU" sz="2400" dirty="0"/>
              <a:t>протокола приложения очень сложна, а правильная его реализация еще сложнее. Следовательно, механизмы защиты прикладного уровня для защиты сетевых коммуникаций предпочтительны, чтобы быть только основанными на </a:t>
            </a:r>
            <a:r>
              <a:rPr lang="ru-RU" sz="2400" dirty="0" smtClean="0"/>
              <a:t>стандартах решений, </a:t>
            </a:r>
            <a:r>
              <a:rPr lang="ru-RU" sz="2400" dirty="0"/>
              <a:t>которые использовались в течение некоторого времени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958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26" y="304798"/>
            <a:ext cx="5825444" cy="5921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 smtClean="0">
                <a:effectLst/>
              </a:rPr>
              <a:t>	</a:t>
            </a:r>
            <a:r>
              <a:rPr lang="ru-RU" sz="2400" b="1" dirty="0" smtClean="0">
                <a:effectLst/>
              </a:rPr>
              <a:t>Безопасность </a:t>
            </a:r>
            <a:r>
              <a:rPr lang="ru-RU" sz="2400" b="1" dirty="0">
                <a:effectLst/>
              </a:rPr>
              <a:t>на транспортном уровне.</a:t>
            </a:r>
            <a:r>
              <a:rPr lang="ru-RU" sz="2400" dirty="0">
                <a:effectLst/>
              </a:rPr>
              <a:t> Меры безопасности на этом уровне могут использоваться для защиты данных в одном сеансе связи между двумя хостами. Наиболее распространенным применением протоколов безопасности транспортного уровня является защита трафика сеансов HTTP и FTP. </a:t>
            </a:r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ransport </a:t>
            </a:r>
            <a:r>
              <a:rPr lang="en-US" sz="2400" dirty="0">
                <a:effectLst/>
              </a:rPr>
              <a:t>layer security</a:t>
            </a:r>
            <a:r>
              <a:rPr lang="ru-RU" sz="2400" dirty="0" smtClean="0">
                <a:effectLst/>
              </a:rPr>
              <a:t> </a:t>
            </a:r>
            <a:r>
              <a:rPr lang="ru-RU" sz="2400" dirty="0">
                <a:effectLst/>
              </a:rPr>
              <a:t>(TLS) и </a:t>
            </a:r>
            <a:r>
              <a:rPr lang="ru-RU" sz="2400" dirty="0" err="1">
                <a:effectLst/>
              </a:rPr>
              <a:t>Secure</a:t>
            </a:r>
            <a:r>
              <a:rPr lang="ru-RU" sz="2400" dirty="0">
                <a:effectLst/>
              </a:rPr>
              <a:t> </a:t>
            </a:r>
            <a:r>
              <a:rPr lang="ru-RU" sz="2400" dirty="0" err="1" smtClean="0">
                <a:effectLst/>
              </a:rPr>
              <a:t>Socket</a:t>
            </a:r>
            <a:r>
              <a:rPr lang="en-US" sz="2400" dirty="0" smtClean="0">
                <a:effectLst/>
              </a:rPr>
              <a:t>s</a:t>
            </a:r>
            <a:r>
              <a:rPr lang="ru-RU" sz="2400" dirty="0" smtClean="0">
                <a:effectLst/>
              </a:rPr>
              <a:t> </a:t>
            </a:r>
            <a:r>
              <a:rPr lang="ru-RU" sz="2400" dirty="0" err="1" smtClean="0">
                <a:effectLst/>
              </a:rPr>
              <a:t>Layer</a:t>
            </a:r>
            <a:r>
              <a:rPr lang="ru-RU" sz="2400" dirty="0" smtClean="0">
                <a:effectLst/>
              </a:rPr>
              <a:t> </a:t>
            </a:r>
            <a:r>
              <a:rPr lang="ru-RU" sz="2400" dirty="0">
                <a:effectLst/>
              </a:rPr>
              <a:t>(SSL) являются наиболее распространенными протоколами, используемыми для этой цели.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70" y="1657893"/>
            <a:ext cx="5922137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4097" y="165461"/>
            <a:ext cx="7069183" cy="6409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	</a:t>
            </a:r>
            <a:r>
              <a:rPr lang="ru-RU" sz="2400" b="1" dirty="0" smtClean="0"/>
              <a:t>Сетевой </a:t>
            </a:r>
            <a:r>
              <a:rPr lang="ru-RU" sz="2400" b="1" dirty="0"/>
              <a:t>уровень</a:t>
            </a:r>
            <a:r>
              <a:rPr lang="ru-RU" sz="2400" dirty="0"/>
              <a:t> — меры безопасности на этом уровне могут применяться ко всем </a:t>
            </a:r>
            <a:r>
              <a:rPr lang="ru-RU" sz="2400" dirty="0" smtClean="0"/>
              <a:t>приложениям.</a:t>
            </a:r>
            <a:r>
              <a:rPr lang="ru-RU" sz="2400" dirty="0"/>
              <a:t> Все сетевые коммуникации между двумя хостами или сетями могут быть защищены на этом уровне без изменения какого-либо приложения. 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ru-RU" sz="2400" dirty="0" smtClean="0"/>
              <a:t>Механизм </a:t>
            </a:r>
            <a:r>
              <a:rPr lang="ru-RU" sz="2400" dirty="0"/>
              <a:t>безопасности, предназначенный для работы на более высоком уровне, не может обеспечить защиту данных на более низких </a:t>
            </a:r>
            <a:r>
              <a:rPr lang="ru-RU" sz="2400" dirty="0" smtClean="0"/>
              <a:t>уровнях.</a:t>
            </a:r>
            <a:r>
              <a:rPr lang="ru-RU" sz="2400" dirty="0"/>
              <a:t> Следовательно, может быть необходимо развернуть несколько механизмов безопасности для повышения безопасности сети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2050" name="Picture 2" descr="https://images11.popmeh.ru/upload/custom/097/097c19439034ae93d549bf0394628f9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0" y="1733005"/>
            <a:ext cx="4911631" cy="32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429986"/>
            <a:ext cx="9905998" cy="966651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/>
              <a:t>Введение</a:t>
            </a:r>
            <a:endParaRPr lang="ru-RU" sz="4000" b="1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67241" y="2243073"/>
            <a:ext cx="4876800" cy="3124201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 smtClean="0">
                <a:effectLst/>
              </a:rPr>
              <a:t>	</a:t>
            </a:r>
            <a:r>
              <a:rPr lang="ru-RU" sz="2400" dirty="0" smtClean="0">
                <a:effectLst/>
              </a:rPr>
              <a:t>В </a:t>
            </a:r>
            <a:r>
              <a:rPr lang="ru-RU" sz="2400" dirty="0">
                <a:effectLst/>
              </a:rPr>
              <a:t>двадцать первом веке движущей силой и главным объектом всех отраслей человеческой деятельности становится </a:t>
            </a:r>
            <a:r>
              <a:rPr lang="ru-RU" sz="2400" i="1" dirty="0" smtClean="0">
                <a:effectLst/>
              </a:rPr>
              <a:t>информация</a:t>
            </a:r>
            <a:r>
              <a:rPr lang="ru-RU" sz="2400" i="1" dirty="0" smtClean="0">
                <a:effectLst/>
              </a:rPr>
              <a:t>.</a:t>
            </a:r>
          </a:p>
          <a:p>
            <a:r>
              <a:rPr lang="ru-RU" sz="2400" i="1" dirty="0" smtClean="0">
                <a:effectLst/>
              </a:rPr>
              <a:t> </a:t>
            </a:r>
            <a:r>
              <a:rPr lang="ru-RU" sz="2400" dirty="0">
                <a:effectLst/>
              </a:rPr>
              <a:t>сетевые технологии достаточно уязвимы для целенаправленных </a:t>
            </a:r>
            <a:r>
              <a:rPr lang="ru-RU" sz="2400" dirty="0" smtClean="0">
                <a:effectLst/>
              </a:rPr>
              <a:t>атак, которые </a:t>
            </a:r>
            <a:r>
              <a:rPr lang="ru-RU" sz="2400" dirty="0">
                <a:effectLst/>
              </a:rPr>
              <a:t>производиться </a:t>
            </a:r>
            <a:r>
              <a:rPr lang="ru-RU" sz="2400" dirty="0" smtClean="0">
                <a:effectLst/>
              </a:rPr>
              <a:t>удаленно.</a:t>
            </a:r>
            <a:endParaRPr lang="ru-RU" sz="2400" dirty="0"/>
          </a:p>
        </p:txBody>
      </p:sp>
      <p:pic>
        <p:nvPicPr>
          <p:cNvPr id="3074" name="Picture 2" descr="https://www.prajwaldesai.com/wp-content/uploads/2013/11/firewall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66" y="1847716"/>
            <a:ext cx="4818359" cy="391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48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/>
              <a:t>Что такое сетевая безопасность?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348" y="1140823"/>
            <a:ext cx="6581503" cy="502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	Это прикладная научная дисциплина, отрасль информатики, занимающаяся вопросами </a:t>
            </a:r>
            <a:r>
              <a:rPr lang="ru-RU" sz="2400" dirty="0"/>
              <a:t>обеспечения информационной безопасности </a:t>
            </a:r>
            <a:r>
              <a:rPr lang="ru-RU" sz="2400" dirty="0" smtClean="0"/>
              <a:t>компьютерной сети</a:t>
            </a:r>
            <a:r>
              <a:rPr lang="ru-RU" sz="2400" dirty="0"/>
              <a:t> и её ресурсов, в частности, хранящихся в ней и передающихся по ней данных и работающих с ней пользователей. </a:t>
            </a:r>
            <a:r>
              <a:rPr lang="ru-RU" sz="2400" dirty="0" smtClean="0"/>
              <a:t>Занимается </a:t>
            </a:r>
            <a:r>
              <a:rPr lang="ru-RU" sz="2400" dirty="0"/>
              <a:t>изучением и разработкой методов и практических правил работы с </a:t>
            </a:r>
            <a:r>
              <a:rPr lang="ru-RU" sz="2400" dirty="0" smtClean="0"/>
              <a:t>сетью.</a:t>
            </a:r>
          </a:p>
        </p:txBody>
      </p:sp>
      <p:pic>
        <p:nvPicPr>
          <p:cNvPr id="1038" name="Picture 14" descr="https://alterozoom.com/images/99170_ovj8vplica2bx4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4" y="1843598"/>
            <a:ext cx="4829175" cy="36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19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7275" y="339634"/>
            <a:ext cx="5745480" cy="58547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 smtClean="0"/>
              <a:t>	Существуют </a:t>
            </a:r>
            <a:r>
              <a:rPr lang="ru-RU" sz="2400" i="1" dirty="0"/>
              <a:t>юридические</a:t>
            </a:r>
            <a:r>
              <a:rPr lang="ru-RU" sz="2400" dirty="0"/>
              <a:t> аспекты сетевой безопасности, </a:t>
            </a:r>
            <a:r>
              <a:rPr lang="ru-RU" sz="2400" i="1" dirty="0"/>
              <a:t>организационные</a:t>
            </a:r>
            <a:r>
              <a:rPr lang="ru-RU" sz="2400" dirty="0"/>
              <a:t> и </a:t>
            </a:r>
            <a:r>
              <a:rPr lang="ru-RU" sz="2400" i="1" dirty="0"/>
              <a:t>программно-технические</a:t>
            </a:r>
            <a:r>
              <a:rPr lang="ru-RU" sz="2400" dirty="0" smtClean="0"/>
              <a:t>.</a:t>
            </a:r>
          </a:p>
          <a:p>
            <a:pPr marL="0" indent="0">
              <a:buNone/>
            </a:pPr>
            <a:r>
              <a:rPr lang="ru-RU" sz="2400" dirty="0" smtClean="0"/>
              <a:t>	Я рассмотрю два последних.</a:t>
            </a:r>
          </a:p>
          <a:p>
            <a:pPr marL="0" indent="0">
              <a:buNone/>
            </a:pPr>
            <a:r>
              <a:rPr lang="ru-RU" sz="2400" dirty="0" smtClean="0"/>
              <a:t>	Рассмотрим сначала факторы, влияющие на надежность сети. Источниками ненадежности сети могут быть:</a:t>
            </a:r>
          </a:p>
          <a:p>
            <a:r>
              <a:rPr lang="ru-RU" sz="2400" dirty="0"/>
              <a:t>стихийные явления, к которым можно отнести отказы оборудования или питания, а также некомпетентность обслуживающего персонала;</a:t>
            </a:r>
          </a:p>
          <a:p>
            <a:r>
              <a:rPr lang="ru-RU" sz="2400" dirty="0"/>
              <a:t>несанкционированные действия операторов удаленных ЭВМ.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https://im0-tub-ru.yandex.net/i?id=c6b0b2747494c823e8d8b04e2e0c548d-l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50" y="1036320"/>
            <a:ext cx="5422538" cy="406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643801"/>
            <a:ext cx="10515600" cy="7495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Уязвимости и атаки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8937" y="949236"/>
            <a:ext cx="10763794" cy="5486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sz="2400" dirty="0" smtClean="0"/>
              <a:t>Общей </a:t>
            </a:r>
            <a:r>
              <a:rPr lang="ru-RU" sz="2400" dirty="0"/>
              <a:t>уязвимостью, существующей как в проводных, так и в беспроводных сетях, является «несанкционированный доступ» к сети. Злоумышленник может подключить свое устройство к сети через незащищенный порт концентратора / коммутатора. В связи с этим беспроводная сеть считается менее безопасной, чем проводная сеть, поскольку к беспроводной сети можно легко получить доступ без какого-либо физического соединения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4336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4428" y="357051"/>
            <a:ext cx="5520645" cy="6035040"/>
          </a:xfrm>
        </p:spPr>
        <p:txBody>
          <a:bodyPr>
            <a:normAutofit fontScale="92500"/>
          </a:bodyPr>
          <a:lstStyle/>
          <a:p>
            <a:r>
              <a:rPr lang="ru-RU" sz="2600" dirty="0"/>
              <a:t>После получения доступа злоумышленник может использовать эту уязвимость для запуска таких атак, как: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Получение пакетных данных, чтобы украсть ценную информацию.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Отказ в обслуживании законным пользователям в </a:t>
            </a:r>
            <a:r>
              <a:rPr lang="ru-RU" sz="2600" dirty="0" smtClean="0"/>
              <a:t>сети.</a:t>
            </a:r>
            <a:endParaRPr lang="ru-R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Подмена физических идентификаторов (MAC) законных хостов, а затем кража данных или дальнейшее начало атаки «человек посередине».</a:t>
            </a:r>
          </a:p>
          <a:p>
            <a:endParaRPr lang="ru-RU" dirty="0"/>
          </a:p>
        </p:txBody>
      </p:sp>
      <p:pic>
        <p:nvPicPr>
          <p:cNvPr id="1026" name="Picture 2" descr="https://media1.tenor.com/images/3145dde86d38964b99dbc0127e186b7c/tenor.gif?itemid=15982849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72" y="1660070"/>
            <a:ext cx="6245013" cy="35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7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Сетевой </a:t>
            </a:r>
            <a:r>
              <a:rPr lang="ru-RU" sz="4000" b="1" dirty="0" smtClean="0"/>
              <a:t>протокол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3" y="1227909"/>
            <a:ext cx="5808617" cy="5018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	</a:t>
            </a:r>
            <a:r>
              <a:rPr lang="ru-RU" sz="2400" dirty="0" smtClean="0"/>
              <a:t>Это набор </a:t>
            </a:r>
            <a:r>
              <a:rPr lang="ru-RU" sz="2400" dirty="0"/>
              <a:t>правил, управляющих связью между устройствами, подключенными к сети. 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	Было </a:t>
            </a:r>
            <a:r>
              <a:rPr lang="ru-RU" sz="2400" dirty="0"/>
              <a:t>разработано несколько протоколов компьютерных сетей, </a:t>
            </a:r>
            <a:r>
              <a:rPr lang="ru-RU" sz="2400" dirty="0" smtClean="0"/>
              <a:t>(TCP </a:t>
            </a:r>
            <a:r>
              <a:rPr lang="ru-RU" sz="2400" dirty="0"/>
              <a:t>/ IP </a:t>
            </a:r>
            <a:r>
              <a:rPr lang="ru-RU" sz="2400" dirty="0" smtClean="0"/>
              <a:t>, как примеры наиболее популярных), о которых шла речь в предыдущих докладах.</a:t>
            </a:r>
            <a:endParaRPr lang="ru-RU" dirty="0"/>
          </a:p>
        </p:txBody>
      </p:sp>
      <p:pic>
        <p:nvPicPr>
          <p:cNvPr id="2050" name="Picture 2" descr="https://i.playground.ru/p/78VEhafUomXficFmaclIh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60" y="1581920"/>
            <a:ext cx="5852161" cy="38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05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Цели сетевой </a:t>
            </a:r>
            <a:r>
              <a:rPr lang="ru-RU" sz="4000" b="1" dirty="0" smtClean="0"/>
              <a:t>безопасности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	В </a:t>
            </a:r>
            <a:r>
              <a:rPr lang="ru-RU" sz="2400" dirty="0"/>
              <a:t>сети существует большое количество уязвимостей. Таким образом, во время передачи данные очень уязвимы для атак. Злоумышленник может нацелиться на канал связи, получить </a:t>
            </a:r>
            <a:r>
              <a:rPr lang="ru-RU" sz="2400" dirty="0" smtClean="0"/>
              <a:t>данные и повторно отправить их, вставив ложное </a:t>
            </a:r>
            <a:r>
              <a:rPr lang="ru-RU" sz="2400" dirty="0"/>
              <a:t>сообщение для достижения своих </a:t>
            </a:r>
            <a:r>
              <a:rPr lang="ru-RU" sz="2400" dirty="0" smtClean="0"/>
              <a:t>целей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sz="2400" dirty="0" smtClean="0"/>
              <a:t>		Безопасность </a:t>
            </a:r>
            <a:r>
              <a:rPr lang="ru-RU" sz="2400" dirty="0"/>
              <a:t>сети подразумевает защиту удобства использования, надежности, целостности и безопасности </a:t>
            </a:r>
            <a:r>
              <a:rPr lang="ru-RU" sz="2400" dirty="0" smtClean="0"/>
              <a:t>как самой сети, так </a:t>
            </a:r>
            <a:r>
              <a:rPr lang="ru-RU" sz="2400" dirty="0"/>
              <a:t>и данных</a:t>
            </a:r>
            <a:r>
              <a:rPr lang="ru-RU" sz="24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8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7977" y="1393372"/>
            <a:ext cx="5930537" cy="41901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dirty="0" smtClean="0"/>
              <a:t>	</a:t>
            </a:r>
            <a:r>
              <a:rPr lang="ru-RU" sz="2400" dirty="0" smtClean="0"/>
              <a:t>Основной </a:t>
            </a:r>
            <a:r>
              <a:rPr lang="ru-RU" sz="2400" dirty="0"/>
              <a:t>целью сетевой безопасности являются конфиденциальность, целостность и доступность. Эти три столпа сетевой безопасности часто представлены в виде </a:t>
            </a:r>
            <a:r>
              <a:rPr lang="ru-RU" sz="2400" b="1" dirty="0"/>
              <a:t>треугольника </a:t>
            </a:r>
            <a:r>
              <a:rPr lang="ru-RU" sz="2400" b="1" dirty="0" smtClean="0"/>
              <a:t>ЦРУ</a:t>
            </a:r>
            <a:r>
              <a:rPr lang="en-US" sz="2400" b="1" dirty="0" smtClean="0"/>
              <a:t> </a:t>
            </a:r>
            <a:r>
              <a:rPr lang="ru-RU" sz="2400" b="1" dirty="0" smtClean="0"/>
              <a:t>(</a:t>
            </a:r>
            <a:r>
              <a:rPr lang="en-US" sz="2400" b="1" dirty="0" smtClean="0"/>
              <a:t>CIA)</a:t>
            </a:r>
            <a:r>
              <a:rPr lang="ru-RU" sz="2400" dirty="0" smtClean="0"/>
              <a:t>.</a:t>
            </a:r>
            <a:endParaRPr lang="ru-RU" sz="2400" dirty="0"/>
          </a:p>
          <a:p>
            <a:r>
              <a:rPr lang="ru-RU" sz="2400" b="1" dirty="0" smtClean="0"/>
              <a:t>Конфиденциальность</a:t>
            </a:r>
            <a:r>
              <a:rPr lang="en-US" sz="2400" b="1" dirty="0" smtClean="0"/>
              <a:t> </a:t>
            </a:r>
            <a:r>
              <a:rPr lang="ru-RU" sz="2400" b="1" dirty="0" smtClean="0"/>
              <a:t>(</a:t>
            </a:r>
            <a:r>
              <a:rPr lang="en-US" sz="2400" b="1" dirty="0" smtClean="0"/>
              <a:t>confidentiality</a:t>
            </a:r>
            <a:r>
              <a:rPr lang="ru-RU" sz="2400" b="1" dirty="0" smtClean="0"/>
              <a:t>)</a:t>
            </a:r>
            <a:endParaRPr lang="ru-RU" sz="2400" b="1" dirty="0"/>
          </a:p>
          <a:p>
            <a:r>
              <a:rPr lang="ru-RU" sz="2400" b="1" dirty="0"/>
              <a:t>Целостность </a:t>
            </a:r>
            <a:r>
              <a:rPr lang="en-US" sz="2400" b="1" dirty="0" smtClean="0"/>
              <a:t>(</a:t>
            </a:r>
            <a:r>
              <a:rPr lang="en-US" sz="2400" b="1" dirty="0" smtClean="0"/>
              <a:t>integrity)</a:t>
            </a:r>
            <a:endParaRPr lang="ru-RU" sz="2400" b="1" dirty="0"/>
          </a:p>
          <a:p>
            <a:r>
              <a:rPr lang="ru-RU" sz="2400" b="1" dirty="0"/>
              <a:t>Доступность </a:t>
            </a:r>
            <a:r>
              <a:rPr lang="en-US" sz="2400" b="1" dirty="0"/>
              <a:t>(</a:t>
            </a:r>
            <a:r>
              <a:rPr lang="en-US" sz="2400" b="1" dirty="0" smtClean="0"/>
              <a:t>availability</a:t>
            </a:r>
            <a:r>
              <a:rPr lang="ru-RU" sz="2400" b="1" dirty="0" smtClean="0"/>
              <a:t>)</a:t>
            </a:r>
            <a:endParaRPr lang="ru-RU" sz="2400" b="1" dirty="0"/>
          </a:p>
        </p:txBody>
      </p:sp>
      <p:pic>
        <p:nvPicPr>
          <p:cNvPr id="1028" name="Picture 4" descr="https://3m2ynsal4ia3gxj1mfjs6f15-wpengine.netdna-ssl.com/wp-content/uploads/2019/09/security_tri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53" y="610505"/>
            <a:ext cx="5846263" cy="51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83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501</TotalTime>
  <Words>86</Words>
  <Application>Microsoft Office PowerPoint</Application>
  <PresentationFormat>Широкоэкранный</PresentationFormat>
  <Paragraphs>42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Сетка</vt:lpstr>
      <vt:lpstr>Аспекты сетевой безопасности</vt:lpstr>
      <vt:lpstr>Введение</vt:lpstr>
      <vt:lpstr>Что такое сетевая безопасность?</vt:lpstr>
      <vt:lpstr>Презентация PowerPoint</vt:lpstr>
      <vt:lpstr>Уязвимости и атаки</vt:lpstr>
      <vt:lpstr>Презентация PowerPoint</vt:lpstr>
      <vt:lpstr>Сетевой протокол</vt:lpstr>
      <vt:lpstr>Цели сетевой безопасности</vt:lpstr>
      <vt:lpstr>Презентация PowerPoint</vt:lpstr>
      <vt:lpstr>Достижение безопасности сети</vt:lpstr>
      <vt:lpstr>Некоторые из этих механизмов:</vt:lpstr>
      <vt:lpstr>Механизмы безопасности на сетевых уровнях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Аспекты сетевой безопасности</dc:title>
  <dc:creator>Даниил Панюшин</dc:creator>
  <cp:lastModifiedBy>Даниил Панюшин</cp:lastModifiedBy>
  <cp:revision>30</cp:revision>
  <dcterms:created xsi:type="dcterms:W3CDTF">2020-09-18T13:35:19Z</dcterms:created>
  <dcterms:modified xsi:type="dcterms:W3CDTF">2020-10-22T12:26:40Z</dcterms:modified>
</cp:coreProperties>
</file>